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84" r:id="rId13"/>
    <p:sldId id="286" r:id="rId14"/>
    <p:sldId id="287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57B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082932341790642E-2"/>
          <c:y val="0.17500999875015624"/>
          <c:w val="0.77386501166521049"/>
          <c:h val="0.72557867766529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 полное</c:v>
                </c:pt>
                <c:pt idx="1">
                  <c:v>среднее</c:v>
                </c:pt>
                <c:pt idx="2">
                  <c:v>низкое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60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 полное</c:v>
                </c:pt>
                <c:pt idx="1">
                  <c:v>среднее</c:v>
                </c:pt>
                <c:pt idx="2">
                  <c:v>низкое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shape val="cylinder"/>
        <c:axId val="82455552"/>
        <c:axId val="83811328"/>
        <c:axId val="0"/>
      </c:bar3DChart>
      <c:catAx>
        <c:axId val="82455552"/>
        <c:scaling>
          <c:orientation val="minMax"/>
        </c:scaling>
        <c:axPos val="b"/>
        <c:tickLblPos val="nextTo"/>
        <c:crossAx val="83811328"/>
        <c:crosses val="autoZero"/>
        <c:auto val="1"/>
        <c:lblAlgn val="ctr"/>
        <c:lblOffset val="100"/>
      </c:catAx>
      <c:valAx>
        <c:axId val="83811328"/>
        <c:scaling>
          <c:orientation val="minMax"/>
        </c:scaling>
        <c:axPos val="l"/>
        <c:majorGridlines/>
        <c:numFmt formatCode="General" sourceLinked="1"/>
        <c:tickLblPos val="nextTo"/>
        <c:crossAx val="824555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другие источники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другие источники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shape val="cylinder"/>
        <c:axId val="92422144"/>
        <c:axId val="92707840"/>
        <c:axId val="0"/>
      </c:bar3DChart>
      <c:catAx>
        <c:axId val="92422144"/>
        <c:scaling>
          <c:orientation val="minMax"/>
        </c:scaling>
        <c:axPos val="b"/>
        <c:tickLblPos val="nextTo"/>
        <c:crossAx val="92707840"/>
        <c:crosses val="autoZero"/>
        <c:auto val="1"/>
        <c:lblAlgn val="ctr"/>
        <c:lblOffset val="100"/>
      </c:catAx>
      <c:valAx>
        <c:axId val="92707840"/>
        <c:scaling>
          <c:orientation val="minMax"/>
        </c:scaling>
        <c:axPos val="l"/>
        <c:majorGridlines/>
        <c:numFmt formatCode="General" sourceLinked="1"/>
        <c:tickLblPos val="nextTo"/>
        <c:crossAx val="924221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306430446194291"/>
          <c:y val="4.4057720633022296E-2"/>
          <c:w val="0.64175853018372986"/>
          <c:h val="0.919720920960829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hape val="cylinder"/>
        <c:axId val="92842240"/>
        <c:axId val="92846720"/>
        <c:axId val="0"/>
      </c:bar3DChart>
      <c:catAx>
        <c:axId val="92842240"/>
        <c:scaling>
          <c:orientation val="minMax"/>
        </c:scaling>
        <c:delete val="1"/>
        <c:axPos val="b"/>
        <c:tickLblPos val="none"/>
        <c:crossAx val="92846720"/>
        <c:crosses val="autoZero"/>
        <c:auto val="1"/>
        <c:lblAlgn val="ctr"/>
        <c:lblOffset val="100"/>
      </c:catAx>
      <c:valAx>
        <c:axId val="92846720"/>
        <c:scaling>
          <c:orientation val="minMax"/>
        </c:scaling>
        <c:axPos val="l"/>
        <c:majorGridlines/>
        <c:numFmt formatCode="General" sourceLinked="1"/>
        <c:tickLblPos val="nextTo"/>
        <c:crossAx val="92842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1 - 4 классы</c:v>
                </c:pt>
                <c:pt idx="1">
                  <c:v>5 - 9 классы</c:v>
                </c:pt>
                <c:pt idx="2">
                  <c:v>10 - 11классы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28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псле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1 - 4 классы</c:v>
                </c:pt>
                <c:pt idx="1">
                  <c:v>5 - 9 классы</c:v>
                </c:pt>
                <c:pt idx="2">
                  <c:v>10 - 11классы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</c:v>
                </c:pt>
                <c:pt idx="1">
                  <c:v>43</c:v>
                </c:pt>
                <c:pt idx="2">
                  <c:v>25</c:v>
                </c:pt>
              </c:numCache>
            </c:numRef>
          </c:val>
        </c:ser>
        <c:shape val="cylinder"/>
        <c:axId val="92422912"/>
        <c:axId val="92676480"/>
        <c:axId val="0"/>
      </c:bar3DChart>
      <c:catAx>
        <c:axId val="92422912"/>
        <c:scaling>
          <c:orientation val="minMax"/>
        </c:scaling>
        <c:axPos val="b"/>
        <c:tickLblPos val="nextTo"/>
        <c:crossAx val="92676480"/>
        <c:crosses val="autoZero"/>
        <c:auto val="1"/>
        <c:lblAlgn val="ctr"/>
        <c:lblOffset val="100"/>
      </c:catAx>
      <c:valAx>
        <c:axId val="92676480"/>
        <c:scaling>
          <c:orientation val="minMax"/>
        </c:scaling>
        <c:axPos val="l"/>
        <c:majorGridlines/>
        <c:numFmt formatCode="General" sourceLinked="1"/>
        <c:tickLblPos val="nextTo"/>
        <c:crossAx val="924229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214826563945694E-2"/>
          <c:y val="6.7595249223983994E-2"/>
          <c:w val="0.79690571951887634"/>
          <c:h val="0.81032466832056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1 - 4 классы</c:v>
                </c:pt>
                <c:pt idx="1">
                  <c:v>5- 9 классы</c:v>
                </c:pt>
                <c:pt idx="2">
                  <c:v>10 - 11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38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1 - 4 классы</c:v>
                </c:pt>
                <c:pt idx="1">
                  <c:v>5- 9 классы</c:v>
                </c:pt>
                <c:pt idx="2">
                  <c:v>10 - 11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56</c:v>
                </c:pt>
                <c:pt idx="2">
                  <c:v>20</c:v>
                </c:pt>
              </c:numCache>
            </c:numRef>
          </c:val>
        </c:ser>
        <c:shape val="cylinder"/>
        <c:axId val="98185216"/>
        <c:axId val="98425856"/>
        <c:axId val="0"/>
      </c:bar3DChart>
      <c:catAx>
        <c:axId val="98185216"/>
        <c:scaling>
          <c:orientation val="minMax"/>
        </c:scaling>
        <c:axPos val="b"/>
        <c:tickLblPos val="nextTo"/>
        <c:crossAx val="98425856"/>
        <c:crosses val="autoZero"/>
        <c:auto val="1"/>
        <c:lblAlgn val="ctr"/>
        <c:lblOffset val="100"/>
      </c:catAx>
      <c:valAx>
        <c:axId val="98425856"/>
        <c:scaling>
          <c:orientation val="minMax"/>
        </c:scaling>
        <c:axPos val="l"/>
        <c:majorGridlines/>
        <c:numFmt formatCode="General" sourceLinked="1"/>
        <c:tickLblPos val="nextTo"/>
        <c:crossAx val="981852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1 - 4 классы</c:v>
                </c:pt>
                <c:pt idx="1">
                  <c:v>5 - 9 классы</c:v>
                </c:pt>
                <c:pt idx="2">
                  <c:v>10 - 11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89</c:v>
                </c:pt>
                <c:pt idx="2">
                  <c:v>85</c:v>
                </c:pt>
              </c:numCache>
            </c:numRef>
          </c:val>
        </c:ser>
        <c:shape val="cylinder"/>
        <c:axId val="98330880"/>
        <c:axId val="98339840"/>
        <c:axId val="0"/>
      </c:bar3DChart>
      <c:catAx>
        <c:axId val="98330880"/>
        <c:scaling>
          <c:orientation val="minMax"/>
        </c:scaling>
        <c:axPos val="b"/>
        <c:tickLblPos val="nextTo"/>
        <c:crossAx val="98339840"/>
        <c:crosses val="autoZero"/>
        <c:auto val="1"/>
        <c:lblAlgn val="ctr"/>
        <c:lblOffset val="100"/>
      </c:catAx>
      <c:valAx>
        <c:axId val="98339840"/>
        <c:scaling>
          <c:orientation val="minMax"/>
        </c:scaling>
        <c:axPos val="l"/>
        <c:majorGridlines/>
        <c:numFmt formatCode="General" sourceLinked="1"/>
        <c:tickLblPos val="nextTo"/>
        <c:crossAx val="9833088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08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4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2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63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94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54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51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3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6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84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A983-47A7-4EB6-9BE7-0E302373C1C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2714-FA22-4974-8B56-82127FA2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4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МИНИСТЕРСТВО ОБРАЗОВАНИЯ РЕСПУБЛИКИ ТЫВА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ГБОУ РТ ШКОЛА-ИНТЕРНАТ ДЛЯ ДЕТЕЙ С НАРУШЕНИЯМИ ОПОРНО-ДВИГАТЕЛЬНОГО АППАРАТА»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деятельности по сохранению и укреплению здоровья обучающихся в ГБОУ РТ «Школа-интернат для детей с НОДА»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Ак-Довурак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7704" y="260648"/>
            <a:ext cx="5400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8000" b="1" dirty="0" smtClean="0">
                <a:ln/>
                <a:solidFill>
                  <a:srgbClr val="FFC000"/>
                </a:solidFill>
              </a:rPr>
              <a:t> </a:t>
            </a:r>
            <a:endParaRPr lang="ru-RU" sz="8000" b="1" dirty="0">
              <a:ln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9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Структура работы школы-интерната, направленной на сохранение и укрепление здоровья воспитанников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Организационная работа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1. Мероприятия, направленные на контроль за состоянием здоровья, сохранение и укрепление здоровья: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- ежегодные углубленные медицинские осмотры воспитанников;</a:t>
            </a:r>
          </a:p>
          <a:p>
            <a:pPr>
              <a:buNone/>
            </a:pPr>
            <a:r>
              <a:rPr lang="ru-RU" dirty="0" smtClean="0"/>
              <a:t>- выполнение рекомендаций врачей по дополнительному углубленному обследованию детей-сирот и детей, оставшихся без попечения родителей узкими специалистами;</a:t>
            </a:r>
          </a:p>
          <a:p>
            <a:pPr>
              <a:buNone/>
            </a:pPr>
            <a:r>
              <a:rPr lang="ru-RU" dirty="0" smtClean="0"/>
              <a:t>- 6-ти разовое питание, витаминизация продуктов;</a:t>
            </a:r>
          </a:p>
          <a:p>
            <a:pPr>
              <a:buNone/>
            </a:pPr>
            <a:r>
              <a:rPr lang="ru-RU" dirty="0" smtClean="0"/>
              <a:t>- беседы медицинских работников о сохранении и укреплении здоровья;</a:t>
            </a:r>
          </a:p>
          <a:p>
            <a:pPr>
              <a:buNone/>
            </a:pPr>
            <a:r>
              <a:rPr lang="ru-RU" dirty="0" smtClean="0"/>
              <a:t>- мониторинг здоровья и физического развития воспитанников.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2. Мероприятия, направленные на </a:t>
            </a:r>
            <a:r>
              <a:rPr lang="ru-RU" b="1" u="sng" dirty="0" err="1" smtClean="0">
                <a:solidFill>
                  <a:srgbClr val="7030A0"/>
                </a:solidFill>
              </a:rPr>
              <a:t>здоровьесбережение</a:t>
            </a:r>
            <a:r>
              <a:rPr lang="ru-RU" b="1" u="sng" dirty="0" smtClean="0">
                <a:solidFill>
                  <a:srgbClr val="7030A0"/>
                </a:solidFill>
              </a:rPr>
              <a:t> в образовательно-воспитательном процессе: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- уроки физической культуры (1 - 9 класс), ритмики (1 - 4 класс), ЛФК (1 - 11 класс).</a:t>
            </a:r>
          </a:p>
          <a:p>
            <a:pPr>
              <a:buNone/>
            </a:pPr>
            <a:r>
              <a:rPr lang="ru-RU" dirty="0" smtClean="0"/>
              <a:t>- физкультурные минутки во время уроков и воспитательных занятий;</a:t>
            </a:r>
          </a:p>
          <a:p>
            <a:pPr>
              <a:buNone/>
            </a:pPr>
            <a:r>
              <a:rPr lang="ru-RU" dirty="0" smtClean="0"/>
              <a:t>- альтернативный график каникул обучающихся (учебный год делится на 5 </a:t>
            </a:r>
          </a:p>
          <a:p>
            <a:pPr>
              <a:buNone/>
            </a:pPr>
            <a:r>
              <a:rPr lang="ru-RU" dirty="0" smtClean="0"/>
              <a:t>четвертей, во втором полугодии установлены недельные каникулы после каждых </a:t>
            </a:r>
          </a:p>
          <a:p>
            <a:pPr>
              <a:buNone/>
            </a:pPr>
            <a:r>
              <a:rPr lang="ru-RU" dirty="0" smtClean="0"/>
              <a:t>6 недель обучения);</a:t>
            </a:r>
          </a:p>
          <a:p>
            <a:pPr>
              <a:buNone/>
            </a:pPr>
            <a:r>
              <a:rPr lang="ru-RU" dirty="0" smtClean="0"/>
              <a:t>- 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образовательно-воспитательном процессе.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3. Мероприятия, направленные на </a:t>
            </a:r>
            <a:r>
              <a:rPr lang="ru-RU" b="1" u="sng" dirty="0" err="1" smtClean="0">
                <a:solidFill>
                  <a:srgbClr val="7030A0"/>
                </a:solidFill>
              </a:rPr>
              <a:t>здоровьесбережение</a:t>
            </a:r>
            <a:r>
              <a:rPr lang="ru-RU" b="1" u="sng" dirty="0" smtClean="0">
                <a:solidFill>
                  <a:srgbClr val="7030A0"/>
                </a:solidFill>
              </a:rPr>
              <a:t>  в режиме дня: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- прогулки;</a:t>
            </a:r>
          </a:p>
          <a:p>
            <a:pPr>
              <a:buNone/>
            </a:pPr>
            <a:r>
              <a:rPr lang="ru-RU" dirty="0" smtClean="0"/>
              <a:t>- подвижные игры на воздухе;</a:t>
            </a:r>
          </a:p>
          <a:p>
            <a:pPr>
              <a:buNone/>
            </a:pPr>
            <a:r>
              <a:rPr lang="ru-RU" dirty="0" smtClean="0"/>
              <a:t>- утренняя гимнастика;</a:t>
            </a:r>
          </a:p>
          <a:p>
            <a:pPr>
              <a:buNone/>
            </a:pPr>
            <a:r>
              <a:rPr lang="ru-RU" dirty="0" smtClean="0"/>
              <a:t>- спортивные часы.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4. Спортивно-массовая работа: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- работа спортивного кружка;</a:t>
            </a:r>
          </a:p>
          <a:p>
            <a:pPr>
              <a:buNone/>
            </a:pPr>
            <a:r>
              <a:rPr lang="ru-RU" dirty="0" smtClean="0"/>
              <a:t>- участие в школьных, районных, городских соревнованиях;</a:t>
            </a:r>
          </a:p>
          <a:p>
            <a:pPr>
              <a:buNone/>
            </a:pPr>
            <a:r>
              <a:rPr lang="ru-RU" dirty="0" smtClean="0"/>
              <a:t>- проведение школьных Дней здоровья, спортивных праздников;</a:t>
            </a:r>
          </a:p>
          <a:p>
            <a:pPr>
              <a:buNone/>
            </a:pPr>
            <a:r>
              <a:rPr lang="ru-RU" dirty="0" smtClean="0"/>
              <a:t>- пропаганда физической культуры, спорта, здорового образа жизни    достижениях в спорте, оформление школьного стенда «Наши достижения»);</a:t>
            </a:r>
          </a:p>
          <a:p>
            <a:pPr>
              <a:buNone/>
            </a:pPr>
            <a:r>
              <a:rPr lang="ru-RU" dirty="0" smtClean="0"/>
              <a:t>- проведение ежегодных школьных конкурсов «Самый спортивный класс» и «Спортсмен года».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/>
              <a:t>Особое внимание в школе-интернате уделяется внеклассной работе и дополнительному образованию, так как данная работа является неотъемлемой частью системы формирования ценностного отношения к здоровому образу жизни. Позитивную роль играет физкультурно-оздоровительная работа, реализуемая через уроки и внеклассные мероприятия (спортивные секции, соревнования, Дни Здоровья, спортивные праздники и др.), организуемые учителями физической культуры.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Анализ результатов  работы по внедрению модели</a:t>
            </a: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учебно-воспитательный </a:t>
            </a:r>
            <a:r>
              <a:rPr lang="ru-RU" b="1" dirty="0" smtClean="0">
                <a:solidFill>
                  <a:srgbClr val="7030A0"/>
                </a:solidFill>
              </a:rPr>
              <a:t>процесс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/>
              <a:t>           На </a:t>
            </a:r>
            <a:r>
              <a:rPr lang="ru-RU" dirty="0" smtClean="0"/>
              <a:t>протяжении трех лет проводилось анкетирование родителей и учащихся по различным направлениям деятельности общеобразовательного учреждения в вопросах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Результаты анкетирования, показывающие состояние дел до внедрения модели и после него подробно в приложении  4.</a:t>
            </a:r>
          </a:p>
          <a:p>
            <a:pPr algn="just">
              <a:buNone/>
            </a:pPr>
            <a:r>
              <a:rPr lang="ru-RU" dirty="0" smtClean="0"/>
              <a:t>Таким образом, </a:t>
            </a:r>
            <a:r>
              <a:rPr lang="ru-RU" b="1" dirty="0" smtClean="0"/>
              <a:t>систематический мониторинг состояния здоровья учащихся нашей школы показывает: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- общие соотношения в показателях здоровья  за последние три года стабильны, указывают на положительную динамику;</a:t>
            </a:r>
          </a:p>
          <a:p>
            <a:pPr algn="just">
              <a:buNone/>
            </a:pPr>
            <a:r>
              <a:rPr lang="ru-RU" dirty="0" smtClean="0"/>
              <a:t>- количество первоклассников с низким уровнем здоровья, поступивших в нашу школу, увеличился на 5%;</a:t>
            </a:r>
          </a:p>
          <a:p>
            <a:pPr algn="just">
              <a:buNone/>
            </a:pPr>
            <a:r>
              <a:rPr lang="ru-RU" dirty="0" smtClean="0"/>
              <a:t>- от ступени к ступени показатели здоровья улучшаются на 8%;</a:t>
            </a:r>
          </a:p>
          <a:p>
            <a:pPr algn="just">
              <a:buNone/>
            </a:pPr>
            <a:r>
              <a:rPr lang="ru-RU" dirty="0" smtClean="0"/>
              <a:t>- снижение диспансерного контингента;</a:t>
            </a:r>
          </a:p>
          <a:p>
            <a:pPr algn="just">
              <a:buNone/>
            </a:pPr>
            <a:r>
              <a:rPr lang="ru-RU" dirty="0" smtClean="0"/>
              <a:t>- снижение общей и острой заболеваемости учащихся.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Результаты анкетирования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uk-UA" sz="2000" dirty="0" err="1" smtClean="0"/>
              <a:t>Соответствие</a:t>
            </a:r>
            <a:r>
              <a:rPr lang="uk-UA" sz="2000" dirty="0" smtClean="0"/>
              <a:t>  </a:t>
            </a:r>
            <a:r>
              <a:rPr lang="uk-UA" sz="2000" dirty="0" err="1" smtClean="0"/>
              <a:t>распорядка</a:t>
            </a:r>
            <a:r>
              <a:rPr lang="uk-UA" sz="2000" dirty="0" smtClean="0"/>
              <a:t> дня </a:t>
            </a:r>
            <a:r>
              <a:rPr lang="uk-UA" sz="2000" dirty="0" err="1" smtClean="0"/>
              <a:t>требованиям</a:t>
            </a:r>
            <a:r>
              <a:rPr lang="uk-UA" sz="2000" dirty="0" smtClean="0"/>
              <a:t> </a:t>
            </a:r>
            <a:r>
              <a:rPr lang="uk-UA" sz="2000" dirty="0" err="1" smtClean="0"/>
              <a:t>ЗОЖ</a:t>
            </a:r>
            <a:r>
              <a:rPr lang="uk-UA" sz="2000" dirty="0" smtClean="0"/>
              <a:t> (по </a:t>
            </a:r>
            <a:r>
              <a:rPr lang="uk-UA" sz="2000" dirty="0" err="1" smtClean="0"/>
              <a:t>мнению</a:t>
            </a:r>
            <a:r>
              <a:rPr lang="uk-UA" sz="2000" dirty="0" smtClean="0"/>
              <a:t> </a:t>
            </a:r>
            <a:r>
              <a:rPr lang="uk-UA" sz="2000" dirty="0" err="1" smtClean="0"/>
              <a:t>родителей</a:t>
            </a:r>
            <a:r>
              <a:rPr lang="uk-UA" sz="2000" dirty="0" smtClean="0"/>
              <a:t>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Информация </a:t>
            </a:r>
            <a:r>
              <a:rPr lang="ru-RU" sz="2000" dirty="0" smtClean="0"/>
              <a:t>о ЗОЖ (по мнению родителей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Осознание </a:t>
            </a:r>
            <a:r>
              <a:rPr lang="ru-RU" sz="2000" dirty="0" smtClean="0"/>
              <a:t>значимости здорового образа жизни (по мнению  учащихся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75656" y="1844824"/>
          <a:ext cx="5185458" cy="121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259632" y="3501008"/>
          <a:ext cx="5374752" cy="146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971600" y="4869160"/>
          <a:ext cx="5546323" cy="111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ОПОРНО-ДВИГАТЕЛЬНОГО АППАРАТА»</a:t>
            </a: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Овладение методами контроля  состояния здоровья (по мнению  учащихся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Процент </a:t>
            </a:r>
            <a:r>
              <a:rPr lang="ru-RU" sz="2000" dirty="0" smtClean="0"/>
              <a:t>вовлеченности учащихся в занятия </a:t>
            </a:r>
            <a:r>
              <a:rPr lang="ru-RU" sz="2000" dirty="0" smtClean="0"/>
              <a:t>спортом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Охват горячим </a:t>
            </a:r>
            <a:r>
              <a:rPr lang="ru-RU" sz="2000" dirty="0" smtClean="0"/>
              <a:t>питанием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1916832"/>
          <a:ext cx="5486400" cy="148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691680" y="3717032"/>
          <a:ext cx="5301205" cy="113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691680" y="4869160"/>
          <a:ext cx="5289630" cy="152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Результаты участия </a:t>
            </a:r>
            <a:r>
              <a:rPr lang="ru-RU" sz="1800" b="1" dirty="0" smtClean="0">
                <a:solidFill>
                  <a:srgbClr val="7030A0"/>
                </a:solidFill>
              </a:rPr>
              <a:t>воспитанников </a:t>
            </a:r>
            <a:r>
              <a:rPr lang="ru-RU" sz="1800" b="1" dirty="0" smtClean="0">
                <a:solidFill>
                  <a:srgbClr val="7030A0"/>
                </a:solidFill>
              </a:rPr>
              <a:t>ГБОУ РТ «Школы-интерната для детей с нарушениями опорно-двигательного аппарата</a:t>
            </a:r>
            <a:r>
              <a:rPr lang="ru-RU" sz="1800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:\отчет фото\P_20180918_225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076575" cy="285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отчет фото\P_20180919_185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2971800" cy="2857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отчет фото\P_20180920_1736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187138" cy="2430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H:\отчет фото\P_20180921_1431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90925"/>
            <a:ext cx="3951337" cy="3267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 «Школа-интернат для детей с НОДА» является республиканской, и в ней охвачены 50 детей, из них инвалиды-детства - 27 с различными диагнозами:  Детский церебральный паралич–18,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Пострахическая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деформация нижних конечностей-17,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Варусная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деформация бедренных костей–1, Врожденный синостоз, мозговая грыжа-1, Миопатия. Последствие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нейроинфекции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нижний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парапарез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–1, Сколиоз грудного отдела позвоночника-1,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Дефицитарность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опорно-двигательного аппарата–2, Последствие рахита–1, Спастическая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дисплегия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–1, Синдром Дауна-1, Органическое поражение ЦНС, микроцефалия–2, Врожденный вывих левой бедренной кости-1. Из них инвалидов детства – 26. В ней охвачены дети со всей республики: г. Кызыл,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г.Ак-Довурак,пгт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Каа-Хем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Барун-Хемчикского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Бай-Тайгинского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Дзун-Хемчикского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Тандынского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Улуг-Хемского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Сут-Хольского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школе-интернате совершенствуется система индивидуального, комплексного сопровождения ребенка на всех этапах обучения, воспитания,  коррекция нарушений и развития, учитываются психофизические особенности развития каждого ребенка-инвалида. Специалисты, педагоги оказывают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помощь, проводят реабилитационные мероприятия.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школе-интернате совершенствуется система индивидуального, комплексного сопровождения ребенка на всех этапах обучения, воспитания,  коррекция нарушений и развития, учитываются психофизические особенности развития каждого ребенка-инвалида. Специалисты, педагоги оказывают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помощь, проводят реабилитационные мероприятия.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Ведется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комплексная диагностика и сопровождение с помощью оборудований, поступивших по программе «Доступная среда». Проводится углубленный медицинский осмотр учащихся. Дети весной и осенью полностью проходят курс лечения, назначенные врачом - невропатологом, врачом-ортопедом, педиатром.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 условиях школы-интерната проводится  восстановительное лечение, дети получают курс лечения </a:t>
            </a:r>
            <a:r>
              <a:rPr lang="ru-RU" dirty="0" err="1" smtClean="0"/>
              <a:t>двухкратно</a:t>
            </a:r>
            <a:r>
              <a:rPr lang="ru-RU" dirty="0" smtClean="0"/>
              <a:t> </a:t>
            </a:r>
            <a:r>
              <a:rPr lang="ru-RU" dirty="0" smtClean="0"/>
              <a:t>- осенью и весной.</a:t>
            </a:r>
          </a:p>
          <a:p>
            <a:pPr>
              <a:buNone/>
            </a:pPr>
            <a:r>
              <a:rPr lang="ru-RU" dirty="0" smtClean="0"/>
              <a:t>В курс входит:</a:t>
            </a:r>
          </a:p>
          <a:p>
            <a:r>
              <a:rPr lang="ru-RU" dirty="0" smtClean="0"/>
              <a:t>медикаментозная </a:t>
            </a:r>
            <a:r>
              <a:rPr lang="ru-RU" dirty="0" smtClean="0"/>
              <a:t>терапия;</a:t>
            </a:r>
          </a:p>
          <a:p>
            <a:r>
              <a:rPr lang="ru-RU" dirty="0" smtClean="0"/>
              <a:t>витаминотерапия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электрофизиолечение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общий </a:t>
            </a:r>
            <a:r>
              <a:rPr lang="ru-RU" dirty="0" smtClean="0"/>
              <a:t>массаж 2 раза в год;</a:t>
            </a:r>
          </a:p>
          <a:p>
            <a:r>
              <a:rPr lang="ru-RU" dirty="0" smtClean="0"/>
              <a:t>ЛФК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парафиновые </a:t>
            </a:r>
            <a:r>
              <a:rPr lang="ru-RU" dirty="0" smtClean="0"/>
              <a:t>аппликации;</a:t>
            </a:r>
          </a:p>
          <a:p>
            <a:r>
              <a:rPr lang="ru-RU" dirty="0" smtClean="0"/>
              <a:t>лечебные </a:t>
            </a:r>
            <a:r>
              <a:rPr lang="ru-RU" dirty="0" smtClean="0"/>
              <a:t>ванны;</a:t>
            </a:r>
          </a:p>
          <a:p>
            <a:r>
              <a:rPr lang="ru-RU" dirty="0" smtClean="0"/>
              <a:t>санаторно-курортное </a:t>
            </a:r>
            <a:r>
              <a:rPr lang="ru-RU" dirty="0" smtClean="0"/>
              <a:t>лечение.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Материально-техническое </a:t>
            </a:r>
            <a:r>
              <a:rPr lang="ru-RU" dirty="0" smtClean="0"/>
              <a:t>обеспечение школы-интерната позволяет реализовывать в полной мере образовательные программы. В школе-интернате оборудованы 9 учебных кабинетов:</a:t>
            </a:r>
          </a:p>
          <a:p>
            <a:pPr>
              <a:buNone/>
            </a:pPr>
            <a:r>
              <a:rPr lang="ru-RU" dirty="0" smtClean="0"/>
              <a:t>-кабинет логопеда</a:t>
            </a:r>
          </a:p>
          <a:p>
            <a:pPr>
              <a:buNone/>
            </a:pPr>
            <a:r>
              <a:rPr lang="ru-RU" dirty="0" smtClean="0"/>
              <a:t>-кабинет психолога</a:t>
            </a:r>
          </a:p>
          <a:p>
            <a:pPr>
              <a:buNone/>
            </a:pPr>
            <a:r>
              <a:rPr lang="ru-RU" dirty="0" smtClean="0"/>
              <a:t>           В </a:t>
            </a:r>
            <a:r>
              <a:rPr lang="ru-RU" dirty="0" smtClean="0"/>
              <a:t>том числе оборудован </a:t>
            </a:r>
            <a:r>
              <a:rPr lang="ru-RU" dirty="0" smtClean="0"/>
              <a:t>современной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</a:t>
            </a:r>
            <a:r>
              <a:rPr lang="ru-RU" dirty="0" smtClean="0"/>
              <a:t>техникой:</a:t>
            </a:r>
          </a:p>
          <a:p>
            <a:pPr>
              <a:buNone/>
            </a:pPr>
            <a:r>
              <a:rPr lang="ru-RU" dirty="0" smtClean="0"/>
              <a:t>- кабинеты начальных классов</a:t>
            </a:r>
          </a:p>
          <a:p>
            <a:pPr>
              <a:buNone/>
            </a:pPr>
            <a:r>
              <a:rPr lang="ru-RU" dirty="0" smtClean="0"/>
              <a:t>-кабинет истории	</a:t>
            </a:r>
          </a:p>
          <a:p>
            <a:pPr>
              <a:buNone/>
            </a:pPr>
            <a:r>
              <a:rPr lang="ru-RU" dirty="0" smtClean="0"/>
              <a:t>-кабинет информатики </a:t>
            </a:r>
          </a:p>
          <a:p>
            <a:pPr>
              <a:buNone/>
            </a:pPr>
            <a:r>
              <a:rPr lang="ru-RU" dirty="0" smtClean="0"/>
              <a:t>-кабинет логопеда</a:t>
            </a:r>
          </a:p>
          <a:p>
            <a:pPr>
              <a:buNone/>
            </a:pPr>
            <a:r>
              <a:rPr lang="ru-RU" dirty="0" smtClean="0"/>
              <a:t>На втором этаже здания оборудован тренажерный зал. </a:t>
            </a:r>
          </a:p>
          <a:p>
            <a:pPr>
              <a:buNone/>
            </a:pPr>
            <a:r>
              <a:rPr lang="ru-RU" dirty="0" smtClean="0"/>
              <a:t>           Спортивная </a:t>
            </a:r>
            <a:r>
              <a:rPr lang="ru-RU" dirty="0" smtClean="0"/>
              <a:t>площадка – 4 350 кв.м.: хоккейная коробка, беговая дорожка, поле для баскетбола и волейбола. Площадка для подвижных игр. Имеется необходимый уровень инвентаря для разминки, спортивных               и подвижных игр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rgbClr val="0000FF"/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rgbClr val="0000FF"/>
                </a:solidFill>
              </a:rPr>
              <a:t/>
            </a:r>
            <a:br>
              <a:rPr lang="ru-RU" sz="900" dirty="0" smtClean="0">
                <a:solidFill>
                  <a:srgbClr val="0000FF"/>
                </a:solidFill>
              </a:rPr>
            </a:br>
            <a:r>
              <a:rPr lang="ru-RU" sz="900" dirty="0" smtClean="0">
                <a:solidFill>
                  <a:srgbClr val="0000FF"/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rgbClr val="0000FF"/>
                </a:solidFill>
              </a:rPr>
              <a:t>ОПОРНО-ДВИГАТЕЛЬНОГО </a:t>
            </a:r>
            <a:r>
              <a:rPr lang="ru-RU" sz="900" dirty="0" smtClean="0">
                <a:solidFill>
                  <a:srgbClr val="0000FF"/>
                </a:solidFill>
              </a:rPr>
              <a:t>АППАРАТА»</a:t>
            </a: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7030A0"/>
                </a:solidFill>
              </a:rPr>
              <a:t>Здоровьесберегающая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среда понимается нами как комплексная программа, включающая в себя: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/>
              <a:t>- мониторинг состояния здоровья школьников, условий воспитания детей в семье, экологической ситуации, окружающего социума;</a:t>
            </a:r>
          </a:p>
          <a:p>
            <a:pPr>
              <a:buNone/>
            </a:pPr>
            <a:r>
              <a:rPr lang="ru-RU" sz="2800" dirty="0" smtClean="0"/>
              <a:t>-создание творческой группы педагогов по разработке и реализации комплексной программы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-анализ и подготовка кадров для реализации программы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-создание условий обучения и воспитания, способствующих укреплению здоровья школьников;</a:t>
            </a:r>
          </a:p>
          <a:p>
            <a:pPr>
              <a:buNone/>
            </a:pPr>
            <a:r>
              <a:rPr lang="ru-RU" sz="2800" dirty="0" smtClean="0"/>
              <a:t>-развитие системы социального партнерства в рамках программы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-анализ эффективности реализуемой программы по годам.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Формы </a:t>
            </a:r>
            <a:r>
              <a:rPr lang="ru-RU" b="1" dirty="0" smtClean="0">
                <a:solidFill>
                  <a:srgbClr val="7030A0"/>
                </a:solidFill>
              </a:rPr>
              <a:t>организации </a:t>
            </a:r>
            <a:r>
              <a:rPr lang="ru-RU" b="1" dirty="0" err="1" smtClean="0">
                <a:solidFill>
                  <a:srgbClr val="7030A0"/>
                </a:solidFill>
              </a:rPr>
              <a:t>здоровьесберегающей</a:t>
            </a:r>
            <a:r>
              <a:rPr lang="ru-RU" b="1" dirty="0" smtClean="0">
                <a:solidFill>
                  <a:srgbClr val="7030A0"/>
                </a:solidFill>
              </a:rPr>
              <a:t> работы:</a:t>
            </a:r>
            <a:endParaRPr lang="ru-RU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dirty="0" smtClean="0"/>
              <a:t>-Физкультурные </a:t>
            </a:r>
            <a:r>
              <a:rPr lang="ru-RU" dirty="0" smtClean="0"/>
              <a:t>занятия, в том числе лечебная физическая культура для 1-11классов</a:t>
            </a:r>
          </a:p>
          <a:p>
            <a:pPr lvl="0">
              <a:buNone/>
            </a:pPr>
            <a:r>
              <a:rPr lang="ru-RU" dirty="0" smtClean="0"/>
              <a:t>-Подвижные </a:t>
            </a:r>
            <a:r>
              <a:rPr lang="ru-RU" dirty="0" smtClean="0"/>
              <a:t>и спортивные игры</a:t>
            </a:r>
          </a:p>
          <a:p>
            <a:pPr lvl="0">
              <a:buNone/>
            </a:pPr>
            <a:r>
              <a:rPr lang="ru-RU" dirty="0" smtClean="0"/>
              <a:t>-Двигательно-оздоровительные </a:t>
            </a:r>
            <a:r>
              <a:rPr lang="ru-RU" dirty="0" smtClean="0"/>
              <a:t>физкультминутки</a:t>
            </a:r>
          </a:p>
          <a:p>
            <a:pPr lvl="0">
              <a:buNone/>
            </a:pPr>
            <a:r>
              <a:rPr lang="ru-RU" dirty="0" smtClean="0"/>
              <a:t>-Прогулки</a:t>
            </a:r>
            <a:r>
              <a:rPr lang="ru-RU" dirty="0" smtClean="0"/>
              <a:t>, экскурсии</a:t>
            </a:r>
          </a:p>
          <a:p>
            <a:pPr lvl="0">
              <a:buNone/>
            </a:pPr>
            <a:r>
              <a:rPr lang="ru-RU" dirty="0" smtClean="0"/>
              <a:t>-Спортивные </a:t>
            </a:r>
            <a:r>
              <a:rPr lang="ru-RU" dirty="0" smtClean="0"/>
              <a:t>праздники </a:t>
            </a:r>
          </a:p>
          <a:p>
            <a:pPr lvl="0">
              <a:buNone/>
            </a:pPr>
            <a:r>
              <a:rPr lang="ru-RU" dirty="0" smtClean="0"/>
              <a:t>-Спортивный </a:t>
            </a:r>
            <a:r>
              <a:rPr lang="ru-RU" dirty="0" smtClean="0"/>
              <a:t>кружок </a:t>
            </a:r>
          </a:p>
          <a:p>
            <a:pPr lvl="0">
              <a:buNone/>
            </a:pPr>
            <a:r>
              <a:rPr lang="ru-RU" dirty="0" smtClean="0"/>
              <a:t>-Соревнования </a:t>
            </a:r>
            <a:r>
              <a:rPr lang="ru-RU" dirty="0" smtClean="0"/>
              <a:t>в различных видах спорта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Сферы, оказывающие влияние на здоровье школьника. </a:t>
            </a:r>
          </a:p>
          <a:p>
            <a:pPr>
              <a:buNone/>
            </a:pPr>
            <a:r>
              <a:rPr lang="ru-RU" dirty="0" smtClean="0"/>
              <a:t>-сфера семейного воспитания</a:t>
            </a:r>
          </a:p>
          <a:p>
            <a:pPr>
              <a:buNone/>
            </a:pPr>
            <a:r>
              <a:rPr lang="ru-RU" dirty="0" smtClean="0"/>
              <a:t>-сфера условий обучения в школе</a:t>
            </a:r>
          </a:p>
          <a:p>
            <a:pPr>
              <a:buNone/>
            </a:pPr>
            <a:r>
              <a:rPr lang="ru-RU" dirty="0" smtClean="0"/>
              <a:t>-сфера окружающей среды</a:t>
            </a:r>
          </a:p>
          <a:p>
            <a:pPr>
              <a:buNone/>
            </a:pPr>
            <a:r>
              <a:rPr lang="ru-RU" dirty="0" smtClean="0"/>
              <a:t>-сфера информационно технического окружения</a:t>
            </a:r>
          </a:p>
          <a:p>
            <a:pPr>
              <a:buNone/>
            </a:pPr>
            <a:r>
              <a:rPr lang="ru-RU" dirty="0" smtClean="0"/>
              <a:t>-сфера социального окружения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65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модели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сохранение и укрепление здоровья обучающихся в образовательном учреждении. Достижение цели предполагает решение теоретически обоснованных задач, классифицированных с позиций субъектов этого процесса: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обучающийся: осознание ценности здоровья и активно-познавательное стремление к его совершенствованию, индивидуальная информированность и способность принимать ответственные эффективные решения, определяющие структуру и качество жизни;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-семья: удовлетворение потребностей обучающегося  в здоровом образе жизни, формирование потребности в соблюдении элементарных гигиенических норм и правил, выведение подростка в режим саморазвития, самовоспитания;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основы разработки модели</a:t>
            </a:r>
            <a:endParaRPr lang="ru-RU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-Конвенция о правах ребенка. Принята резолюцией 44/25 Генеральной Ассамблеи от 20 ноября 1989 г.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-Конституция Российской Федерации. Принята всенародным голосованием от 12 декабря 1993г.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-Закон Российской Федерации «Об образовании» от 29.12.2012г.Принят Государственной Думой  21.12.2012г.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Закон Российской Федерации «Об основных гарантиях прав     ребёнка в РФ». Принят Государственной Думой от 24.07.1998г.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-Закон  Российской  Федерации  «О защите прав потребителей» от 07.02.1992г.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Всероссийский физкультурно-спортивный комплекс.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 Федеральные  требования к образовательным учреждениям в части охраны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здоровья обучающихся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воспитанников. Утверждены приказом Министерства образования и науки Российской Федерации «28» декабря 2010 г. № 2106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МИНИСТЕРСТВО ОБРАЗОВАНИЯ РЕСПУБЛИКИ ТЫВА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ГБОУ РТ ШКОЛА-ИНТЕРНАТ ДЛЯ ДЕТЕЙ С НАРУШЕНИЯМИ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ОПОРНО-ДВИГАТЕЛЬНОГО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АППАРАТА»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Модели </a:t>
            </a:r>
            <a:r>
              <a:rPr lang="ru-RU" b="1" dirty="0" smtClean="0">
                <a:solidFill>
                  <a:srgbClr val="7030A0"/>
                </a:solidFill>
              </a:rPr>
              <a:t>деятельности по сохранению и укреплению здоровья обучающихся в ГБОУ РТ «Школа-интернат для детей с НОДА»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1. Материально – технические условия школы</a:t>
            </a:r>
          </a:p>
          <a:p>
            <a:pPr>
              <a:buNone/>
            </a:pPr>
            <a:r>
              <a:rPr lang="ru-RU" dirty="0" smtClean="0"/>
              <a:t>2. Кадровое обеспечение школы</a:t>
            </a:r>
          </a:p>
          <a:p>
            <a:pPr>
              <a:buNone/>
            </a:pPr>
            <a:r>
              <a:rPr lang="ru-RU" dirty="0" smtClean="0"/>
              <a:t>3.Медицинское обслуживание в школе.</a:t>
            </a:r>
          </a:p>
          <a:p>
            <a:pPr>
              <a:buNone/>
            </a:pPr>
            <a:r>
              <a:rPr lang="ru-RU" dirty="0" smtClean="0"/>
              <a:t>4. Двигательная активность и физическое развитие детей</a:t>
            </a:r>
          </a:p>
          <a:p>
            <a:pPr>
              <a:buNone/>
            </a:pPr>
            <a:r>
              <a:rPr lang="ru-RU" dirty="0" smtClean="0"/>
              <a:t>5. Организация питания в школе</a:t>
            </a:r>
          </a:p>
          <a:p>
            <a:pPr>
              <a:buNone/>
            </a:pPr>
            <a:r>
              <a:rPr lang="ru-RU" dirty="0" smtClean="0"/>
              <a:t>6. Политика содействия здоровью в школе.</a:t>
            </a:r>
          </a:p>
          <a:p>
            <a:pPr>
              <a:buNone/>
            </a:pPr>
            <a:r>
              <a:rPr lang="ru-RU" dirty="0" smtClean="0"/>
              <a:t>7. Обучение здоровью в школе.</a:t>
            </a:r>
          </a:p>
          <a:p>
            <a:pPr>
              <a:buNone/>
            </a:pPr>
            <a:r>
              <a:rPr lang="ru-RU" dirty="0" smtClean="0"/>
              <a:t>8. Превентивные меры в школе</a:t>
            </a:r>
          </a:p>
          <a:p>
            <a:pPr>
              <a:buNone/>
            </a:pPr>
            <a:r>
              <a:rPr lang="ru-RU" dirty="0" smtClean="0"/>
              <a:t>9.Сотрудники школы.</a:t>
            </a:r>
          </a:p>
          <a:p>
            <a:pPr>
              <a:buNone/>
            </a:pPr>
            <a:r>
              <a:rPr lang="ru-RU" dirty="0" smtClean="0"/>
              <a:t>10. Взаимодействие школы и родителей.</a:t>
            </a:r>
          </a:p>
          <a:p>
            <a:pPr>
              <a:buNone/>
            </a:pPr>
            <a:r>
              <a:rPr lang="ru-RU" dirty="0" smtClean="0"/>
              <a:t>11.Внешние связи школы.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1261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</vt:lpstr>
      <vt:lpstr>МИНИСТЕРСТВО ОБРАЗОВАНИЯ РЕСПУБЛИКИ ТЫВА ГБОУ РТ ШКОЛА-ИНТЕРНАТ ДЛЯ ДЕТЕЙ С НАРУШЕНИЯМИ ОПОРНО-ДВИГАТЕЛЬНОГО АППАРАТА»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Л. Барто «Верёвочка»  урок литературного чтения, 2 класс, УМК «Школа России»</dc:title>
  <dc:creator>Орлова Лариса</dc:creator>
  <cp:lastModifiedBy>user2</cp:lastModifiedBy>
  <cp:revision>44</cp:revision>
  <dcterms:created xsi:type="dcterms:W3CDTF">2017-02-11T07:07:21Z</dcterms:created>
  <dcterms:modified xsi:type="dcterms:W3CDTF">2020-03-23T05:33:40Z</dcterms:modified>
</cp:coreProperties>
</file>